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336" r:id="rId3"/>
    <p:sldId id="317" r:id="rId4"/>
    <p:sldId id="345" r:id="rId5"/>
    <p:sldId id="346" r:id="rId6"/>
    <p:sldId id="348" r:id="rId7"/>
    <p:sldId id="347" r:id="rId8"/>
    <p:sldId id="349" r:id="rId9"/>
    <p:sldId id="350" r:id="rId10"/>
    <p:sldId id="351" r:id="rId11"/>
    <p:sldId id="352" r:id="rId1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sho@mvd.biglobe.ne.jp" initials="k" lastIdx="2" clrIdx="0">
    <p:extLst>
      <p:ext uri="{19B8F6BF-5375-455C-9EA6-DF929625EA0E}">
        <p15:presenceInfo xmlns:p15="http://schemas.microsoft.com/office/powerpoint/2012/main" userId="1e68aae14a43c5d0" providerId="Windows Live"/>
      </p:ext>
    </p:extLst>
  </p:cmAuthor>
  <p:cmAuthor id="2" name="溝口 佳成" initials="溝口" lastIdx="2" clrIdx="1">
    <p:extLst>
      <p:ext uri="{19B8F6BF-5375-455C-9EA6-DF929625EA0E}">
        <p15:presenceInfo xmlns:p15="http://schemas.microsoft.com/office/powerpoint/2012/main" userId="049c973bab92191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2" autoAdjust="0"/>
    <p:restoredTop sz="95478" autoAdjust="0"/>
  </p:normalViewPr>
  <p:slideViewPr>
    <p:cSldViewPr snapToGrid="0">
      <p:cViewPr varScale="1">
        <p:scale>
          <a:sx n="83" d="100"/>
          <a:sy n="83" d="100"/>
        </p:scale>
        <p:origin x="45" y="174"/>
      </p:cViewPr>
      <p:guideLst/>
    </p:cSldViewPr>
  </p:slideViewPr>
  <p:notesTextViewPr>
    <p:cViewPr>
      <p:scale>
        <a:sx n="75" d="100"/>
        <a:sy n="75" d="100"/>
      </p:scale>
      <p:origin x="0" y="0"/>
    </p:cViewPr>
  </p:notesTextViewPr>
  <p:notesViewPr>
    <p:cSldViewPr snapToGrid="0">
      <p:cViewPr varScale="1">
        <p:scale>
          <a:sx n="57" d="100"/>
          <a:sy n="57" d="100"/>
        </p:scale>
        <p:origin x="283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A83527-E690-43E5-9DF2-71CF77D0BA79}" type="datetimeFigureOut">
              <a:rPr kumimoji="1" lang="ja-JP" altLang="en-US" smtClean="0"/>
              <a:t>2022/1/6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1B231-7F6A-4C7F-8E1C-2439C842C6B1}" type="slidenum">
              <a:rPr kumimoji="1" lang="ja-JP" altLang="en-US" smtClean="0"/>
              <a:t>‹#›</a:t>
            </a:fld>
            <a:endParaRPr kumimoji="1" lang="ja-JP" altLang="en-US"/>
          </a:p>
        </p:txBody>
      </p:sp>
    </p:spTree>
    <p:extLst>
      <p:ext uri="{BB962C8B-B14F-4D97-AF65-F5344CB8AC3E}">
        <p14:creationId xmlns:p14="http://schemas.microsoft.com/office/powerpoint/2010/main" val="147414454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読みます。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2</a:t>
            </a:fld>
            <a:endParaRPr kumimoji="1" lang="ja-JP" altLang="en-US"/>
          </a:p>
        </p:txBody>
      </p:sp>
    </p:spTree>
    <p:extLst>
      <p:ext uri="{BB962C8B-B14F-4D97-AF65-F5344CB8AC3E}">
        <p14:creationId xmlns:p14="http://schemas.microsoft.com/office/powerpoint/2010/main" val="806972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読みます。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3</a:t>
            </a:fld>
            <a:endParaRPr kumimoji="1" lang="ja-JP" altLang="en-US"/>
          </a:p>
        </p:txBody>
      </p:sp>
    </p:spTree>
    <p:extLst>
      <p:ext uri="{BB962C8B-B14F-4D97-AF65-F5344CB8AC3E}">
        <p14:creationId xmlns:p14="http://schemas.microsoft.com/office/powerpoint/2010/main" val="313884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この歌は、朝・昼・夜のどの時間帯を指しているでしょう。一つに手を上げます。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4</a:t>
            </a:fld>
            <a:endParaRPr kumimoji="1" lang="ja-JP" altLang="en-US"/>
          </a:p>
        </p:txBody>
      </p:sp>
    </p:spTree>
    <p:extLst>
      <p:ext uri="{BB962C8B-B14F-4D97-AF65-F5344CB8AC3E}">
        <p14:creationId xmlns:p14="http://schemas.microsoft.com/office/powerpoint/2010/main" val="1588748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「よもすがら」の「よ」とは、夜のことです。「よもすがら」とは、一晩中という意味があります。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5</a:t>
            </a:fld>
            <a:endParaRPr kumimoji="1" lang="ja-JP" altLang="en-US"/>
          </a:p>
        </p:txBody>
      </p:sp>
    </p:spTree>
    <p:extLst>
      <p:ext uri="{BB962C8B-B14F-4D97-AF65-F5344CB8AC3E}">
        <p14:creationId xmlns:p14="http://schemas.microsoft.com/office/powerpoint/2010/main" val="244060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赤い字の部分があります。漢字に直せるところを漢字にしましょう。</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6</a:t>
            </a:fld>
            <a:endParaRPr kumimoji="1" lang="ja-JP" altLang="en-US"/>
          </a:p>
        </p:txBody>
      </p:sp>
    </p:spTree>
    <p:extLst>
      <p:ext uri="{BB962C8B-B14F-4D97-AF65-F5344CB8AC3E}">
        <p14:creationId xmlns:p14="http://schemas.microsoft.com/office/powerpoint/2010/main" val="1413036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このようになります。「物思ふ」とは「思い悩む」、「明けやらで」とは、「夜が明けない」という意味です。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7</a:t>
            </a:fld>
            <a:endParaRPr kumimoji="1" lang="ja-JP" altLang="en-US"/>
          </a:p>
        </p:txBody>
      </p:sp>
    </p:spTree>
    <p:extLst>
      <p:ext uri="{BB962C8B-B14F-4D97-AF65-F5344CB8AC3E}">
        <p14:creationId xmlns:p14="http://schemas.microsoft.com/office/powerpoint/2010/main" val="3171899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何のことで思い悩んでいるのでしょう。次の中から選びます。</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8</a:t>
            </a:fld>
            <a:endParaRPr kumimoji="1" lang="ja-JP" altLang="en-US"/>
          </a:p>
        </p:txBody>
      </p:sp>
    </p:spTree>
    <p:extLst>
      <p:ext uri="{BB962C8B-B14F-4D97-AF65-F5344CB8AC3E}">
        <p14:creationId xmlns:p14="http://schemas.microsoft.com/office/powerpoint/2010/main" val="2358753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正解は、恋人ですね。</a:t>
            </a:r>
          </a:p>
        </p:txBody>
      </p:sp>
      <p:sp>
        <p:nvSpPr>
          <p:cNvPr id="4" name="スライド番号プレースホルダー 3"/>
          <p:cNvSpPr>
            <a:spLocks noGrp="1"/>
          </p:cNvSpPr>
          <p:nvPr>
            <p:ph type="sldNum" sz="quarter" idx="10"/>
          </p:nvPr>
        </p:nvSpPr>
        <p:spPr/>
        <p:txBody>
          <a:bodyPr/>
          <a:lstStyle/>
          <a:p>
            <a:fld id="{6001B231-7F6A-4C7F-8E1C-2439C842C6B1}" type="slidenum">
              <a:rPr kumimoji="1" lang="ja-JP" altLang="en-US" smtClean="0"/>
              <a:t>9</a:t>
            </a:fld>
            <a:endParaRPr kumimoji="1" lang="ja-JP" altLang="en-US"/>
          </a:p>
        </p:txBody>
      </p:sp>
    </p:spTree>
    <p:extLst>
      <p:ext uri="{BB962C8B-B14F-4D97-AF65-F5344CB8AC3E}">
        <p14:creationId xmlns:p14="http://schemas.microsoft.com/office/powerpoint/2010/main" val="753971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この時代の恋人たちの過ごし方ですが、夜、男性が女性の家を訪れて、会いに来ていたんですね。でも、女性からしたら来てくれる日もあれば来てくれない日もある。</a:t>
            </a:r>
            <a:endParaRPr kumimoji="1" lang="en-US" altLang="ja-JP" dirty="0"/>
          </a:p>
          <a:p>
            <a:r>
              <a:rPr kumimoji="1" lang="ja-JP" altLang="en-US" dirty="0"/>
              <a:t>皆さんが平安時代の女性だったら、来るか来ないか分からない恋人を待ち続けますか？（理由も聞くとよい）</a:t>
            </a:r>
          </a:p>
        </p:txBody>
      </p:sp>
      <p:sp>
        <p:nvSpPr>
          <p:cNvPr id="4" name="スライド番号プレースホルダー 3"/>
          <p:cNvSpPr>
            <a:spLocks noGrp="1"/>
          </p:cNvSpPr>
          <p:nvPr>
            <p:ph type="sldNum" sz="quarter" idx="5"/>
          </p:nvPr>
        </p:nvSpPr>
        <p:spPr/>
        <p:txBody>
          <a:bodyPr/>
          <a:lstStyle/>
          <a:p>
            <a:fld id="{6001B231-7F6A-4C7F-8E1C-2439C842C6B1}" type="slidenum">
              <a:rPr kumimoji="1" lang="ja-JP" altLang="en-US" smtClean="0"/>
              <a:t>10</a:t>
            </a:fld>
            <a:endParaRPr kumimoji="1" lang="ja-JP" altLang="en-US"/>
          </a:p>
        </p:txBody>
      </p:sp>
    </p:spTree>
    <p:extLst>
      <p:ext uri="{BB962C8B-B14F-4D97-AF65-F5344CB8AC3E}">
        <p14:creationId xmlns:p14="http://schemas.microsoft.com/office/powerpoint/2010/main" val="1545554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この女性も、待つ・待たないの間で心が揺れ動いていたのでしょうね。こんなもどかしさを感じていた時ほど夜明けが来ない。</a:t>
            </a:r>
            <a:endParaRPr kumimoji="1" lang="en-US" altLang="ja-JP" dirty="0"/>
          </a:p>
          <a:p>
            <a:r>
              <a:rPr kumimoji="1" lang="ja-JP" altLang="en-US" dirty="0"/>
              <a:t>「寝屋のひま」とは、寝室の入り口のすき間ということですが、なかなか朝日が差し込んでこないその隙間さえ冷たく見えるという歌です。</a:t>
            </a:r>
          </a:p>
        </p:txBody>
      </p:sp>
      <p:sp>
        <p:nvSpPr>
          <p:cNvPr id="4" name="スライド番号プレースホルダー 3"/>
          <p:cNvSpPr>
            <a:spLocks noGrp="1"/>
          </p:cNvSpPr>
          <p:nvPr>
            <p:ph type="sldNum" sz="quarter" idx="5"/>
          </p:nvPr>
        </p:nvSpPr>
        <p:spPr/>
        <p:txBody>
          <a:bodyPr/>
          <a:lstStyle/>
          <a:p>
            <a:fld id="{6001B231-7F6A-4C7F-8E1C-2439C842C6B1}" type="slidenum">
              <a:rPr kumimoji="1" lang="ja-JP" altLang="en-US" smtClean="0"/>
              <a:t>11</a:t>
            </a:fld>
            <a:endParaRPr kumimoji="1" lang="ja-JP" altLang="en-US"/>
          </a:p>
        </p:txBody>
      </p:sp>
    </p:spTree>
    <p:extLst>
      <p:ext uri="{BB962C8B-B14F-4D97-AF65-F5344CB8AC3E}">
        <p14:creationId xmlns:p14="http://schemas.microsoft.com/office/powerpoint/2010/main" val="2041909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234826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310329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552301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800335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4029949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4078226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1111458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27531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991612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2042606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14794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E8DA22-FEF9-441E-821A-84C0142CE335}" type="datetimeFigureOut">
              <a:rPr kumimoji="1" lang="ja-JP" altLang="en-US" smtClean="0"/>
              <a:t>2022/1/6</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E09A0-7B8C-495C-9243-A5DC7DE971E9}" type="slidenum">
              <a:rPr kumimoji="1" lang="ja-JP" altLang="en-US" smtClean="0"/>
              <a:t>‹#›</a:t>
            </a:fld>
            <a:endParaRPr kumimoji="1" lang="ja-JP" altLang="en-US"/>
          </a:p>
        </p:txBody>
      </p:sp>
    </p:spTree>
    <p:extLst>
      <p:ext uri="{BB962C8B-B14F-4D97-AF65-F5344CB8AC3E}">
        <p14:creationId xmlns:p14="http://schemas.microsoft.com/office/powerpoint/2010/main" val="3393103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おも</a:t>
            </a:r>
            <a:r>
              <a:rPr kumimoji="1" lang="ja-JP" altLang="en-US" dirty="0" err="1"/>
              <a:t>しろ</a:t>
            </a:r>
            <a:r>
              <a:rPr kumimoji="1" lang="ja-JP" altLang="en-US" dirty="0"/>
              <a:t>百人一首授業</a:t>
            </a:r>
          </a:p>
        </p:txBody>
      </p:sp>
      <p:sp>
        <p:nvSpPr>
          <p:cNvPr id="3" name="サブタイトル 2"/>
          <p:cNvSpPr>
            <a:spLocks noGrp="1"/>
          </p:cNvSpPr>
          <p:nvPr>
            <p:ph type="subTitle" idx="1"/>
          </p:nvPr>
        </p:nvSpPr>
        <p:spPr/>
        <p:txBody>
          <a:bodyPr/>
          <a:lstStyle/>
          <a:p>
            <a:r>
              <a:rPr lang="ja-JP" altLang="en-US"/>
              <a:t>８５（黄⑲）　夜もすがら～</a:t>
            </a:r>
            <a:endParaRPr kumimoji="1" lang="ja-JP" altLang="en-US" dirty="0"/>
          </a:p>
        </p:txBody>
      </p:sp>
    </p:spTree>
    <p:extLst>
      <p:ext uri="{BB962C8B-B14F-4D97-AF65-F5344CB8AC3E}">
        <p14:creationId xmlns:p14="http://schemas.microsoft.com/office/powerpoint/2010/main" val="380486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よもすがら</a:t>
            </a:r>
            <a:endParaRPr lang="en-US" altLang="ja-JP" sz="6000" dirty="0"/>
          </a:p>
          <a:p>
            <a:endParaRPr lang="en-US" altLang="ja-JP" sz="6000" dirty="0"/>
          </a:p>
          <a:p>
            <a:r>
              <a:rPr lang="ja-JP" altLang="en-US" sz="6000" dirty="0"/>
              <a:t>ものおもふころは</a:t>
            </a:r>
            <a:endParaRPr lang="en-US" altLang="ja-JP" sz="6000" dirty="0"/>
          </a:p>
          <a:p>
            <a:endParaRPr lang="en-US" altLang="ja-JP" sz="6000" dirty="0"/>
          </a:p>
          <a:p>
            <a:r>
              <a:rPr lang="ja-JP" altLang="en-US" sz="6000" dirty="0"/>
              <a:t>あけやらで</a:t>
            </a:r>
            <a:endParaRPr lang="en-US" altLang="ja-JP" sz="6000" dirty="0"/>
          </a:p>
          <a:p>
            <a:endParaRPr lang="en-US" altLang="ja-JP" sz="6000" dirty="0"/>
          </a:p>
          <a:p>
            <a:r>
              <a:rPr lang="ja-JP" altLang="en-US" sz="6000" dirty="0"/>
              <a:t>ねやのひまさへ</a:t>
            </a:r>
            <a:endParaRPr lang="en-US" altLang="ja-JP" sz="6000" dirty="0"/>
          </a:p>
          <a:p>
            <a:endParaRPr lang="en-US" altLang="ja-JP" sz="6000" dirty="0"/>
          </a:p>
          <a:p>
            <a:r>
              <a:rPr lang="ja-JP" altLang="en-US" sz="6000" dirty="0"/>
              <a:t>つれなかりけり</a:t>
            </a:r>
            <a:endParaRPr lang="en-US" altLang="ja-JP" sz="6000" dirty="0"/>
          </a:p>
        </p:txBody>
      </p:sp>
    </p:spTree>
    <p:extLst>
      <p:ext uri="{BB962C8B-B14F-4D97-AF65-F5344CB8AC3E}">
        <p14:creationId xmlns:p14="http://schemas.microsoft.com/office/powerpoint/2010/main" val="1317228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よ</a:t>
            </a:r>
            <a:endParaRPr lang="en-US" altLang="ja-JP" sz="6000" dirty="0"/>
          </a:p>
          <a:p>
            <a:endParaRPr lang="en-US" altLang="ja-JP" sz="6000" dirty="0"/>
          </a:p>
          <a:p>
            <a:r>
              <a:rPr lang="ja-JP" altLang="en-US" sz="6000" dirty="0"/>
              <a:t>も</a:t>
            </a:r>
            <a:endParaRPr lang="en-US" altLang="ja-JP" sz="6000" dirty="0"/>
          </a:p>
          <a:p>
            <a:endParaRPr lang="en-US" altLang="ja-JP" sz="6000" dirty="0"/>
          </a:p>
          <a:p>
            <a:r>
              <a:rPr lang="ja-JP" altLang="en-US" sz="6000" dirty="0"/>
              <a:t>あ</a:t>
            </a:r>
            <a:endParaRPr lang="en-US" altLang="ja-JP" sz="6000" dirty="0"/>
          </a:p>
          <a:p>
            <a:endParaRPr lang="en-US" altLang="ja-JP" sz="6000" dirty="0"/>
          </a:p>
          <a:p>
            <a:r>
              <a:rPr lang="ja-JP" altLang="en-US" sz="6000" dirty="0"/>
              <a:t>ね</a:t>
            </a:r>
            <a:endParaRPr lang="en-US" altLang="ja-JP" sz="6000" dirty="0"/>
          </a:p>
          <a:p>
            <a:endParaRPr lang="en-US" altLang="ja-JP" sz="6000" dirty="0"/>
          </a:p>
          <a:p>
            <a:r>
              <a:rPr lang="ja-JP" altLang="en-US" sz="6000" dirty="0"/>
              <a:t>つ</a:t>
            </a:r>
            <a:endParaRPr lang="en-US" altLang="ja-JP" sz="6000" dirty="0"/>
          </a:p>
        </p:txBody>
      </p:sp>
    </p:spTree>
    <p:extLst>
      <p:ext uri="{BB962C8B-B14F-4D97-AF65-F5344CB8AC3E}">
        <p14:creationId xmlns:p14="http://schemas.microsoft.com/office/powerpoint/2010/main" val="3184644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よもすがら</a:t>
            </a:r>
            <a:endParaRPr lang="en-US" altLang="ja-JP" sz="6000" dirty="0"/>
          </a:p>
          <a:p>
            <a:endParaRPr lang="en-US" altLang="ja-JP" sz="6000" dirty="0"/>
          </a:p>
          <a:p>
            <a:r>
              <a:rPr lang="ja-JP" altLang="en-US" sz="6000" dirty="0"/>
              <a:t>ものおもふころは</a:t>
            </a:r>
            <a:endParaRPr lang="en-US" altLang="ja-JP" sz="6000" dirty="0"/>
          </a:p>
          <a:p>
            <a:endParaRPr lang="en-US" altLang="ja-JP" sz="6000" dirty="0"/>
          </a:p>
          <a:p>
            <a:r>
              <a:rPr lang="ja-JP" altLang="en-US" sz="6000" dirty="0"/>
              <a:t>あけやらで</a:t>
            </a:r>
            <a:endParaRPr lang="en-US" altLang="ja-JP" sz="6000" dirty="0"/>
          </a:p>
          <a:p>
            <a:endParaRPr lang="en-US" altLang="ja-JP" sz="6000" dirty="0"/>
          </a:p>
          <a:p>
            <a:r>
              <a:rPr lang="ja-JP" altLang="en-US" sz="6000" dirty="0"/>
              <a:t>ねやのひまさへ</a:t>
            </a:r>
            <a:endParaRPr lang="en-US" altLang="ja-JP" sz="6000" dirty="0"/>
          </a:p>
          <a:p>
            <a:endParaRPr lang="en-US" altLang="ja-JP" sz="6000" dirty="0"/>
          </a:p>
          <a:p>
            <a:r>
              <a:rPr lang="ja-JP" altLang="en-US" sz="6000" dirty="0"/>
              <a:t>つれなかりけり</a:t>
            </a:r>
            <a:endParaRPr lang="en-US" altLang="ja-JP" sz="6000" dirty="0"/>
          </a:p>
        </p:txBody>
      </p:sp>
      <p:sp>
        <p:nvSpPr>
          <p:cNvPr id="3" name="テキスト ボックス 2">
            <a:extLst>
              <a:ext uri="{FF2B5EF4-FFF2-40B4-BE49-F238E27FC236}">
                <a16:creationId xmlns:a16="http://schemas.microsoft.com/office/drawing/2014/main" id="{0EB795E7-0C7C-4498-A0DA-BFCF75C848A1}"/>
              </a:ext>
            </a:extLst>
          </p:cNvPr>
          <p:cNvSpPr txBox="1"/>
          <p:nvPr/>
        </p:nvSpPr>
        <p:spPr>
          <a:xfrm>
            <a:off x="10778258" y="416153"/>
            <a:ext cx="615553"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朝・昼・夜のどの時間帯ですか。</a:t>
            </a:r>
            <a:endParaRPr lang="en-US" altLang="ja-JP" sz="2800" dirty="0"/>
          </a:p>
        </p:txBody>
      </p:sp>
    </p:spTree>
    <p:extLst>
      <p:ext uri="{BB962C8B-B14F-4D97-AF65-F5344CB8AC3E}">
        <p14:creationId xmlns:p14="http://schemas.microsoft.com/office/powerpoint/2010/main" val="389750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solidFill>
                  <a:srgbClr val="FF0000"/>
                </a:solidFill>
              </a:rPr>
              <a:t>夜</a:t>
            </a:r>
            <a:r>
              <a:rPr lang="ja-JP" altLang="en-US" sz="6000" dirty="0"/>
              <a:t>もすがら</a:t>
            </a:r>
            <a:endParaRPr lang="en-US" altLang="ja-JP" sz="6000" dirty="0"/>
          </a:p>
          <a:p>
            <a:endParaRPr lang="en-US" altLang="ja-JP" sz="6000" dirty="0"/>
          </a:p>
          <a:p>
            <a:r>
              <a:rPr lang="ja-JP" altLang="en-US" sz="6000" dirty="0"/>
              <a:t>ものおもふころは</a:t>
            </a:r>
            <a:endParaRPr lang="en-US" altLang="ja-JP" sz="6000" dirty="0"/>
          </a:p>
          <a:p>
            <a:endParaRPr lang="en-US" altLang="ja-JP" sz="6000" dirty="0"/>
          </a:p>
          <a:p>
            <a:r>
              <a:rPr lang="ja-JP" altLang="en-US" sz="6000" dirty="0"/>
              <a:t>あけやらで</a:t>
            </a:r>
            <a:endParaRPr lang="en-US" altLang="ja-JP" sz="6000" dirty="0"/>
          </a:p>
          <a:p>
            <a:endParaRPr lang="en-US" altLang="ja-JP" sz="6000" dirty="0"/>
          </a:p>
          <a:p>
            <a:r>
              <a:rPr lang="ja-JP" altLang="en-US" sz="6000" dirty="0"/>
              <a:t>ねやのひまさへ</a:t>
            </a:r>
            <a:endParaRPr lang="en-US" altLang="ja-JP" sz="6000" dirty="0"/>
          </a:p>
          <a:p>
            <a:endParaRPr lang="en-US" altLang="ja-JP" sz="6000" dirty="0"/>
          </a:p>
          <a:p>
            <a:r>
              <a:rPr lang="ja-JP" altLang="en-US" sz="6000" dirty="0"/>
              <a:t>つれなかりけり</a:t>
            </a:r>
            <a:endParaRPr lang="en-US" altLang="ja-JP" sz="6000" dirty="0"/>
          </a:p>
        </p:txBody>
      </p:sp>
      <p:sp>
        <p:nvSpPr>
          <p:cNvPr id="3" name="テキスト ボックス 2">
            <a:extLst>
              <a:ext uri="{FF2B5EF4-FFF2-40B4-BE49-F238E27FC236}">
                <a16:creationId xmlns:a16="http://schemas.microsoft.com/office/drawing/2014/main" id="{0EB795E7-0C7C-4498-A0DA-BFCF75C848A1}"/>
              </a:ext>
            </a:extLst>
          </p:cNvPr>
          <p:cNvSpPr txBox="1"/>
          <p:nvPr/>
        </p:nvSpPr>
        <p:spPr>
          <a:xfrm>
            <a:off x="10778258" y="416153"/>
            <a:ext cx="615553"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朝・昼・夜のどの時間帯ですか。</a:t>
            </a:r>
            <a:endParaRPr lang="en-US" altLang="ja-JP" sz="2800" dirty="0"/>
          </a:p>
        </p:txBody>
      </p:sp>
      <p:sp>
        <p:nvSpPr>
          <p:cNvPr id="4" name="テキスト ボックス 3">
            <a:extLst>
              <a:ext uri="{FF2B5EF4-FFF2-40B4-BE49-F238E27FC236}">
                <a16:creationId xmlns:a16="http://schemas.microsoft.com/office/drawing/2014/main" id="{13F41BA0-70D0-4138-8EF8-B40AD61353AE}"/>
              </a:ext>
            </a:extLst>
          </p:cNvPr>
          <p:cNvSpPr txBox="1"/>
          <p:nvPr/>
        </p:nvSpPr>
        <p:spPr>
          <a:xfrm>
            <a:off x="9571285" y="793635"/>
            <a:ext cx="461665" cy="914400"/>
          </a:xfrm>
          <a:prstGeom prst="rect">
            <a:avLst/>
          </a:prstGeom>
          <a:noFill/>
        </p:spPr>
        <p:txBody>
          <a:bodyPr vert="eaVert" wrap="square" rtlCol="0">
            <a:spAutoFit/>
          </a:bodyPr>
          <a:lstStyle/>
          <a:p>
            <a:r>
              <a:rPr kumimoji="1" lang="ja-JP" altLang="en-US" dirty="0">
                <a:solidFill>
                  <a:srgbClr val="FF0000"/>
                </a:solidFill>
              </a:rPr>
              <a:t>よ</a:t>
            </a:r>
          </a:p>
        </p:txBody>
      </p:sp>
    </p:spTree>
    <p:extLst>
      <p:ext uri="{BB962C8B-B14F-4D97-AF65-F5344CB8AC3E}">
        <p14:creationId xmlns:p14="http://schemas.microsoft.com/office/powerpoint/2010/main" val="412941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4674" y="528034"/>
            <a:ext cx="8494633" cy="6190342"/>
          </a:xfrm>
          <a:prstGeom prst="rect">
            <a:avLst/>
          </a:prstGeom>
          <a:noFill/>
        </p:spPr>
        <p:txBody>
          <a:bodyPr vert="eaVert" wrap="square" rtlCol="0">
            <a:spAutoFit/>
          </a:bodyPr>
          <a:lstStyle/>
          <a:p>
            <a:r>
              <a:rPr lang="ja-JP" altLang="en-US" sz="6000" dirty="0"/>
              <a:t>夜もすがら</a:t>
            </a:r>
            <a:endParaRPr lang="en-US" altLang="ja-JP" sz="6000" dirty="0"/>
          </a:p>
          <a:p>
            <a:endParaRPr lang="en-US" altLang="ja-JP" sz="6000" dirty="0"/>
          </a:p>
          <a:p>
            <a:r>
              <a:rPr lang="ja-JP" altLang="en-US" sz="6000" dirty="0">
                <a:solidFill>
                  <a:srgbClr val="FF0000"/>
                </a:solidFill>
              </a:rPr>
              <a:t>ものおもふころは</a:t>
            </a:r>
            <a:endParaRPr lang="en-US" altLang="ja-JP" sz="6000" dirty="0">
              <a:solidFill>
                <a:srgbClr val="FF0000"/>
              </a:solidFill>
            </a:endParaRPr>
          </a:p>
          <a:p>
            <a:endParaRPr lang="en-US" altLang="ja-JP" sz="6000" dirty="0">
              <a:solidFill>
                <a:srgbClr val="FF0000"/>
              </a:solidFill>
            </a:endParaRPr>
          </a:p>
          <a:p>
            <a:r>
              <a:rPr lang="ja-JP" altLang="en-US" sz="6000" dirty="0">
                <a:solidFill>
                  <a:srgbClr val="FF0000"/>
                </a:solidFill>
              </a:rPr>
              <a:t>あけやらで</a:t>
            </a:r>
            <a:endParaRPr lang="en-US" altLang="ja-JP" sz="6000" dirty="0">
              <a:solidFill>
                <a:srgbClr val="FF0000"/>
              </a:solidFill>
            </a:endParaRPr>
          </a:p>
          <a:p>
            <a:endParaRPr lang="en-US" altLang="ja-JP" sz="6000" dirty="0"/>
          </a:p>
          <a:p>
            <a:r>
              <a:rPr lang="ja-JP" altLang="en-US" sz="6000" dirty="0"/>
              <a:t>ねやのひまさへ</a:t>
            </a:r>
            <a:endParaRPr lang="en-US" altLang="ja-JP" sz="6000" dirty="0"/>
          </a:p>
          <a:p>
            <a:endParaRPr lang="en-US" altLang="ja-JP" sz="6000" dirty="0"/>
          </a:p>
          <a:p>
            <a:r>
              <a:rPr lang="ja-JP" altLang="en-US" sz="6000" dirty="0"/>
              <a:t>つれなかりけり</a:t>
            </a:r>
            <a:endParaRPr lang="en-US" altLang="ja-JP" sz="6000" dirty="0"/>
          </a:p>
        </p:txBody>
      </p:sp>
      <p:sp>
        <p:nvSpPr>
          <p:cNvPr id="3" name="テキスト ボックス 2">
            <a:extLst>
              <a:ext uri="{FF2B5EF4-FFF2-40B4-BE49-F238E27FC236}">
                <a16:creationId xmlns:a16="http://schemas.microsoft.com/office/drawing/2014/main" id="{0EB795E7-0C7C-4498-A0DA-BFCF75C848A1}"/>
              </a:ext>
            </a:extLst>
          </p:cNvPr>
          <p:cNvSpPr txBox="1"/>
          <p:nvPr/>
        </p:nvSpPr>
        <p:spPr>
          <a:xfrm>
            <a:off x="10778258" y="416153"/>
            <a:ext cx="615553"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漢字に直しましょう。</a:t>
            </a:r>
            <a:endParaRPr lang="en-US" altLang="ja-JP" sz="2800" dirty="0"/>
          </a:p>
        </p:txBody>
      </p:sp>
      <p:sp>
        <p:nvSpPr>
          <p:cNvPr id="4" name="テキスト ボックス 3">
            <a:extLst>
              <a:ext uri="{FF2B5EF4-FFF2-40B4-BE49-F238E27FC236}">
                <a16:creationId xmlns:a16="http://schemas.microsoft.com/office/drawing/2014/main" id="{13F41BA0-70D0-4138-8EF8-B40AD61353AE}"/>
              </a:ext>
            </a:extLst>
          </p:cNvPr>
          <p:cNvSpPr txBox="1"/>
          <p:nvPr/>
        </p:nvSpPr>
        <p:spPr>
          <a:xfrm>
            <a:off x="9571285" y="793635"/>
            <a:ext cx="461665" cy="914400"/>
          </a:xfrm>
          <a:prstGeom prst="rect">
            <a:avLst/>
          </a:prstGeom>
          <a:noFill/>
        </p:spPr>
        <p:txBody>
          <a:bodyPr vert="eaVert" wrap="square" rtlCol="0">
            <a:spAutoFit/>
          </a:bodyPr>
          <a:lstStyle/>
          <a:p>
            <a:r>
              <a:rPr kumimoji="1" lang="ja-JP" altLang="en-US" dirty="0"/>
              <a:t>よ</a:t>
            </a:r>
          </a:p>
        </p:txBody>
      </p:sp>
    </p:spTree>
    <p:extLst>
      <p:ext uri="{BB962C8B-B14F-4D97-AF65-F5344CB8AC3E}">
        <p14:creationId xmlns:p14="http://schemas.microsoft.com/office/powerpoint/2010/main" val="65534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60424" y="667658"/>
            <a:ext cx="8494633" cy="6190342"/>
          </a:xfrm>
          <a:prstGeom prst="rect">
            <a:avLst/>
          </a:prstGeom>
          <a:noFill/>
        </p:spPr>
        <p:txBody>
          <a:bodyPr vert="eaVert" wrap="square" rtlCol="0">
            <a:spAutoFit/>
          </a:bodyPr>
          <a:lstStyle/>
          <a:p>
            <a:r>
              <a:rPr lang="ja-JP" altLang="en-US" sz="6000" dirty="0"/>
              <a:t>夜もすがら</a:t>
            </a:r>
            <a:endParaRPr lang="en-US" altLang="ja-JP" sz="6000" dirty="0"/>
          </a:p>
          <a:p>
            <a:endParaRPr lang="en-US" altLang="ja-JP" sz="6000" dirty="0"/>
          </a:p>
          <a:p>
            <a:r>
              <a:rPr lang="ja-JP" altLang="en-US" sz="6000" dirty="0">
                <a:solidFill>
                  <a:srgbClr val="FF0000"/>
                </a:solidFill>
              </a:rPr>
              <a:t>物思ふ頃は</a:t>
            </a:r>
            <a:endParaRPr lang="en-US" altLang="ja-JP" sz="6000" dirty="0">
              <a:solidFill>
                <a:srgbClr val="FF0000"/>
              </a:solidFill>
            </a:endParaRPr>
          </a:p>
          <a:p>
            <a:endParaRPr lang="en-US" altLang="ja-JP" sz="6000" dirty="0">
              <a:solidFill>
                <a:srgbClr val="FF0000"/>
              </a:solidFill>
            </a:endParaRPr>
          </a:p>
          <a:p>
            <a:r>
              <a:rPr lang="ja-JP" altLang="en-US" sz="6000" dirty="0">
                <a:solidFill>
                  <a:srgbClr val="FF0000"/>
                </a:solidFill>
              </a:rPr>
              <a:t>明けやらで</a:t>
            </a:r>
            <a:endParaRPr lang="en-US" altLang="ja-JP" sz="6000" dirty="0">
              <a:solidFill>
                <a:srgbClr val="FF0000"/>
              </a:solidFill>
            </a:endParaRPr>
          </a:p>
          <a:p>
            <a:endParaRPr lang="en-US" altLang="ja-JP" sz="6000" dirty="0"/>
          </a:p>
          <a:p>
            <a:r>
              <a:rPr lang="ja-JP" altLang="en-US" sz="6000" dirty="0"/>
              <a:t>ねやのひまさへ</a:t>
            </a:r>
            <a:endParaRPr lang="en-US" altLang="ja-JP" sz="6000" dirty="0"/>
          </a:p>
          <a:p>
            <a:endParaRPr lang="en-US" altLang="ja-JP" sz="6000" dirty="0"/>
          </a:p>
          <a:p>
            <a:r>
              <a:rPr lang="ja-JP" altLang="en-US" sz="6000" dirty="0"/>
              <a:t>つれなかりけり</a:t>
            </a:r>
            <a:endParaRPr lang="en-US" altLang="ja-JP" sz="6000" dirty="0"/>
          </a:p>
        </p:txBody>
      </p:sp>
      <p:sp>
        <p:nvSpPr>
          <p:cNvPr id="3" name="テキスト ボックス 2">
            <a:extLst>
              <a:ext uri="{FF2B5EF4-FFF2-40B4-BE49-F238E27FC236}">
                <a16:creationId xmlns:a16="http://schemas.microsoft.com/office/drawing/2014/main" id="{0EB795E7-0C7C-4498-A0DA-BFCF75C848A1}"/>
              </a:ext>
            </a:extLst>
          </p:cNvPr>
          <p:cNvSpPr txBox="1"/>
          <p:nvPr/>
        </p:nvSpPr>
        <p:spPr>
          <a:xfrm>
            <a:off x="10778258" y="416153"/>
            <a:ext cx="615553"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漢字に直しましょう。</a:t>
            </a:r>
            <a:endParaRPr lang="en-US" altLang="ja-JP" sz="2800" dirty="0"/>
          </a:p>
        </p:txBody>
      </p:sp>
      <p:sp>
        <p:nvSpPr>
          <p:cNvPr id="4" name="テキスト ボックス 3">
            <a:extLst>
              <a:ext uri="{FF2B5EF4-FFF2-40B4-BE49-F238E27FC236}">
                <a16:creationId xmlns:a16="http://schemas.microsoft.com/office/drawing/2014/main" id="{13F41BA0-70D0-4138-8EF8-B40AD61353AE}"/>
              </a:ext>
            </a:extLst>
          </p:cNvPr>
          <p:cNvSpPr txBox="1"/>
          <p:nvPr/>
        </p:nvSpPr>
        <p:spPr>
          <a:xfrm>
            <a:off x="9571285" y="793635"/>
            <a:ext cx="461665" cy="914400"/>
          </a:xfrm>
          <a:prstGeom prst="rect">
            <a:avLst/>
          </a:prstGeom>
          <a:noFill/>
        </p:spPr>
        <p:txBody>
          <a:bodyPr vert="eaVert" wrap="square" rtlCol="0">
            <a:spAutoFit/>
          </a:bodyPr>
          <a:lstStyle/>
          <a:p>
            <a:r>
              <a:rPr kumimoji="1" lang="ja-JP" altLang="en-US" dirty="0"/>
              <a:t>よ</a:t>
            </a:r>
          </a:p>
        </p:txBody>
      </p:sp>
    </p:spTree>
    <p:extLst>
      <p:ext uri="{BB962C8B-B14F-4D97-AF65-F5344CB8AC3E}">
        <p14:creationId xmlns:p14="http://schemas.microsoft.com/office/powerpoint/2010/main" val="5136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953743" y="667658"/>
            <a:ext cx="4801314" cy="6190342"/>
          </a:xfrm>
          <a:prstGeom prst="rect">
            <a:avLst/>
          </a:prstGeom>
          <a:noFill/>
        </p:spPr>
        <p:txBody>
          <a:bodyPr vert="eaVert" wrap="square" rtlCol="0">
            <a:spAutoFit/>
          </a:bodyPr>
          <a:lstStyle/>
          <a:p>
            <a:r>
              <a:rPr lang="ja-JP" altLang="en-US" sz="6000" dirty="0"/>
              <a:t>夜もすがら</a:t>
            </a:r>
            <a:endParaRPr lang="en-US" altLang="ja-JP" sz="6000" dirty="0"/>
          </a:p>
          <a:p>
            <a:r>
              <a:rPr lang="ja-JP" altLang="en-US" sz="6000" dirty="0">
                <a:solidFill>
                  <a:srgbClr val="FF0000"/>
                </a:solidFill>
              </a:rPr>
              <a:t>物思ふ頃は</a:t>
            </a:r>
            <a:endParaRPr lang="en-US" altLang="ja-JP" sz="6000" dirty="0">
              <a:solidFill>
                <a:srgbClr val="FF0000"/>
              </a:solidFill>
            </a:endParaRPr>
          </a:p>
          <a:p>
            <a:r>
              <a:rPr lang="ja-JP" altLang="en-US" sz="6000" dirty="0">
                <a:solidFill>
                  <a:srgbClr val="FF0000"/>
                </a:solidFill>
              </a:rPr>
              <a:t>明けやらで</a:t>
            </a:r>
            <a:endParaRPr lang="en-US" altLang="ja-JP" sz="6000" dirty="0"/>
          </a:p>
          <a:p>
            <a:r>
              <a:rPr lang="ja-JP" altLang="en-US" sz="6000" dirty="0"/>
              <a:t>ねやのひまさへ</a:t>
            </a:r>
            <a:endParaRPr lang="en-US" altLang="ja-JP" sz="6000" dirty="0"/>
          </a:p>
          <a:p>
            <a:r>
              <a:rPr lang="ja-JP" altLang="en-US" sz="6000" dirty="0"/>
              <a:t>つれなかりけり</a:t>
            </a:r>
            <a:endParaRPr lang="en-US" altLang="ja-JP" sz="6000" dirty="0"/>
          </a:p>
        </p:txBody>
      </p:sp>
      <p:sp>
        <p:nvSpPr>
          <p:cNvPr id="3" name="テキスト ボックス 2">
            <a:extLst>
              <a:ext uri="{FF2B5EF4-FFF2-40B4-BE49-F238E27FC236}">
                <a16:creationId xmlns:a16="http://schemas.microsoft.com/office/drawing/2014/main" id="{0EB795E7-0C7C-4498-A0DA-BFCF75C848A1}"/>
              </a:ext>
            </a:extLst>
          </p:cNvPr>
          <p:cNvSpPr txBox="1"/>
          <p:nvPr/>
        </p:nvSpPr>
        <p:spPr>
          <a:xfrm>
            <a:off x="4338190" y="485164"/>
            <a:ext cx="615553"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何で思い悩んでいるのでしょう。</a:t>
            </a:r>
            <a:endParaRPr lang="en-US" altLang="ja-JP" sz="2800" dirty="0"/>
          </a:p>
        </p:txBody>
      </p:sp>
      <p:sp>
        <p:nvSpPr>
          <p:cNvPr id="4" name="テキスト ボックス 3">
            <a:extLst>
              <a:ext uri="{FF2B5EF4-FFF2-40B4-BE49-F238E27FC236}">
                <a16:creationId xmlns:a16="http://schemas.microsoft.com/office/drawing/2014/main" id="{13F41BA0-70D0-4138-8EF8-B40AD61353AE}"/>
              </a:ext>
            </a:extLst>
          </p:cNvPr>
          <p:cNvSpPr txBox="1"/>
          <p:nvPr/>
        </p:nvSpPr>
        <p:spPr>
          <a:xfrm>
            <a:off x="9571285" y="793635"/>
            <a:ext cx="461665" cy="914400"/>
          </a:xfrm>
          <a:prstGeom prst="rect">
            <a:avLst/>
          </a:prstGeom>
          <a:noFill/>
        </p:spPr>
        <p:txBody>
          <a:bodyPr vert="eaVert" wrap="square" rtlCol="0">
            <a:spAutoFit/>
          </a:bodyPr>
          <a:lstStyle/>
          <a:p>
            <a:r>
              <a:rPr kumimoji="1" lang="ja-JP" altLang="en-US" dirty="0"/>
              <a:t>よ</a:t>
            </a:r>
          </a:p>
        </p:txBody>
      </p:sp>
      <p:sp>
        <p:nvSpPr>
          <p:cNvPr id="5" name="テキスト ボックス 4">
            <a:extLst>
              <a:ext uri="{FF2B5EF4-FFF2-40B4-BE49-F238E27FC236}">
                <a16:creationId xmlns:a16="http://schemas.microsoft.com/office/drawing/2014/main" id="{E031B535-699F-43EF-8396-3E06050EAC8D}"/>
              </a:ext>
            </a:extLst>
          </p:cNvPr>
          <p:cNvSpPr txBox="1"/>
          <p:nvPr/>
        </p:nvSpPr>
        <p:spPr>
          <a:xfrm>
            <a:off x="667047" y="820058"/>
            <a:ext cx="2954655" cy="6190342"/>
          </a:xfrm>
          <a:prstGeom prst="rect">
            <a:avLst/>
          </a:prstGeom>
          <a:noFill/>
        </p:spPr>
        <p:txBody>
          <a:bodyPr vert="eaVert" wrap="square" rtlCol="0">
            <a:spAutoFit/>
          </a:bodyPr>
          <a:lstStyle/>
          <a:p>
            <a:r>
              <a:rPr lang="ja-JP" altLang="en-US" sz="6000" dirty="0"/>
              <a:t>①恋人</a:t>
            </a:r>
            <a:endParaRPr lang="en-US" altLang="ja-JP" sz="6000" dirty="0"/>
          </a:p>
          <a:p>
            <a:r>
              <a:rPr lang="ja-JP" altLang="en-US" sz="6000" dirty="0"/>
              <a:t>②家族</a:t>
            </a:r>
            <a:endParaRPr lang="en-US" altLang="ja-JP" sz="6000" dirty="0"/>
          </a:p>
          <a:p>
            <a:r>
              <a:rPr lang="ja-JP" altLang="en-US" sz="6000" dirty="0"/>
              <a:t>③世の中の無常さ</a:t>
            </a:r>
            <a:endParaRPr lang="en-US" altLang="ja-JP" sz="6000" dirty="0"/>
          </a:p>
        </p:txBody>
      </p:sp>
    </p:spTree>
    <p:extLst>
      <p:ext uri="{BB962C8B-B14F-4D97-AF65-F5344CB8AC3E}">
        <p14:creationId xmlns:p14="http://schemas.microsoft.com/office/powerpoint/2010/main" val="61646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E031B535-699F-43EF-8396-3E06050EAC8D}"/>
              </a:ext>
            </a:extLst>
          </p:cNvPr>
          <p:cNvSpPr txBox="1"/>
          <p:nvPr/>
        </p:nvSpPr>
        <p:spPr>
          <a:xfrm>
            <a:off x="667047" y="820058"/>
            <a:ext cx="2954655" cy="6190342"/>
          </a:xfrm>
          <a:prstGeom prst="rect">
            <a:avLst/>
          </a:prstGeom>
          <a:noFill/>
        </p:spPr>
        <p:txBody>
          <a:bodyPr vert="eaVert" wrap="square" rtlCol="0">
            <a:spAutoFit/>
          </a:bodyPr>
          <a:lstStyle/>
          <a:p>
            <a:r>
              <a:rPr lang="ja-JP" altLang="en-US" sz="6000" dirty="0">
                <a:solidFill>
                  <a:srgbClr val="FF0000"/>
                </a:solidFill>
              </a:rPr>
              <a:t>①恋人</a:t>
            </a:r>
            <a:endParaRPr lang="en-US" altLang="ja-JP" sz="6000" dirty="0">
              <a:solidFill>
                <a:srgbClr val="FF0000"/>
              </a:solidFill>
            </a:endParaRPr>
          </a:p>
          <a:p>
            <a:r>
              <a:rPr lang="ja-JP" altLang="en-US" sz="6000" dirty="0"/>
              <a:t>②家族</a:t>
            </a:r>
            <a:endParaRPr lang="en-US" altLang="ja-JP" sz="6000" dirty="0"/>
          </a:p>
          <a:p>
            <a:r>
              <a:rPr lang="ja-JP" altLang="en-US" sz="6000" dirty="0"/>
              <a:t>③世の中の無常さ</a:t>
            </a:r>
            <a:endParaRPr lang="en-US" altLang="ja-JP" sz="6000" dirty="0"/>
          </a:p>
        </p:txBody>
      </p:sp>
      <p:sp>
        <p:nvSpPr>
          <p:cNvPr id="6" name="テキスト ボックス 5">
            <a:extLst>
              <a:ext uri="{FF2B5EF4-FFF2-40B4-BE49-F238E27FC236}">
                <a16:creationId xmlns:a16="http://schemas.microsoft.com/office/drawing/2014/main" id="{5A3CA8AC-1E7E-4817-9FFA-8DF12FCD7CF8}"/>
              </a:ext>
            </a:extLst>
          </p:cNvPr>
          <p:cNvSpPr txBox="1"/>
          <p:nvPr/>
        </p:nvSpPr>
        <p:spPr>
          <a:xfrm>
            <a:off x="6673275" y="667658"/>
            <a:ext cx="4801314" cy="6190342"/>
          </a:xfrm>
          <a:prstGeom prst="rect">
            <a:avLst/>
          </a:prstGeom>
          <a:noFill/>
        </p:spPr>
        <p:txBody>
          <a:bodyPr vert="eaVert" wrap="square" rtlCol="0">
            <a:spAutoFit/>
          </a:bodyPr>
          <a:lstStyle/>
          <a:p>
            <a:r>
              <a:rPr lang="ja-JP" altLang="en-US" sz="6000" dirty="0"/>
              <a:t>夜もすがら</a:t>
            </a:r>
            <a:endParaRPr lang="en-US" altLang="ja-JP" sz="6000" dirty="0"/>
          </a:p>
          <a:p>
            <a:r>
              <a:rPr lang="ja-JP" altLang="en-US" sz="6000" dirty="0">
                <a:solidFill>
                  <a:srgbClr val="FF0000"/>
                </a:solidFill>
              </a:rPr>
              <a:t>物思ふ頃は</a:t>
            </a:r>
            <a:endParaRPr lang="en-US" altLang="ja-JP" sz="6000" dirty="0">
              <a:solidFill>
                <a:srgbClr val="FF0000"/>
              </a:solidFill>
            </a:endParaRPr>
          </a:p>
          <a:p>
            <a:r>
              <a:rPr lang="ja-JP" altLang="en-US" sz="6000" dirty="0">
                <a:solidFill>
                  <a:srgbClr val="FF0000"/>
                </a:solidFill>
              </a:rPr>
              <a:t>明けやらで</a:t>
            </a:r>
            <a:endParaRPr lang="en-US" altLang="ja-JP" sz="6000" dirty="0"/>
          </a:p>
          <a:p>
            <a:r>
              <a:rPr lang="ja-JP" altLang="en-US" sz="6000" dirty="0"/>
              <a:t>ねやのひまさへ</a:t>
            </a:r>
            <a:endParaRPr lang="en-US" altLang="ja-JP" sz="6000" dirty="0"/>
          </a:p>
          <a:p>
            <a:r>
              <a:rPr lang="ja-JP" altLang="en-US" sz="6000" dirty="0"/>
              <a:t>つれなかりけり</a:t>
            </a:r>
            <a:endParaRPr lang="en-US" altLang="ja-JP" sz="6000" dirty="0"/>
          </a:p>
        </p:txBody>
      </p:sp>
      <p:sp>
        <p:nvSpPr>
          <p:cNvPr id="7" name="テキスト ボックス 6">
            <a:extLst>
              <a:ext uri="{FF2B5EF4-FFF2-40B4-BE49-F238E27FC236}">
                <a16:creationId xmlns:a16="http://schemas.microsoft.com/office/drawing/2014/main" id="{28FB5BC4-F5CB-4DFC-A2E1-1A75A9E8D22A}"/>
              </a:ext>
            </a:extLst>
          </p:cNvPr>
          <p:cNvSpPr txBox="1"/>
          <p:nvPr/>
        </p:nvSpPr>
        <p:spPr>
          <a:xfrm>
            <a:off x="5338855" y="347141"/>
            <a:ext cx="615553"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dirty="0"/>
              <a:t>何で思い悩んでいるのでしょう。</a:t>
            </a:r>
            <a:endParaRPr lang="en-US" altLang="ja-JP" sz="2800" dirty="0"/>
          </a:p>
        </p:txBody>
      </p:sp>
      <p:sp>
        <p:nvSpPr>
          <p:cNvPr id="8" name="テキスト ボックス 7">
            <a:extLst>
              <a:ext uri="{FF2B5EF4-FFF2-40B4-BE49-F238E27FC236}">
                <a16:creationId xmlns:a16="http://schemas.microsoft.com/office/drawing/2014/main" id="{5DCA7F3C-448D-4DB4-B0BF-802EACBB06E7}"/>
              </a:ext>
            </a:extLst>
          </p:cNvPr>
          <p:cNvSpPr txBox="1"/>
          <p:nvPr/>
        </p:nvSpPr>
        <p:spPr>
          <a:xfrm>
            <a:off x="11290817" y="793635"/>
            <a:ext cx="461665" cy="914400"/>
          </a:xfrm>
          <a:prstGeom prst="rect">
            <a:avLst/>
          </a:prstGeom>
          <a:noFill/>
        </p:spPr>
        <p:txBody>
          <a:bodyPr vert="eaVert" wrap="square" rtlCol="0">
            <a:spAutoFit/>
          </a:bodyPr>
          <a:lstStyle/>
          <a:p>
            <a:r>
              <a:rPr kumimoji="1" lang="ja-JP" altLang="en-US" dirty="0"/>
              <a:t>よ</a:t>
            </a:r>
          </a:p>
        </p:txBody>
      </p:sp>
    </p:spTree>
    <p:extLst>
      <p:ext uri="{BB962C8B-B14F-4D97-AF65-F5344CB8AC3E}">
        <p14:creationId xmlns:p14="http://schemas.microsoft.com/office/powerpoint/2010/main" val="118954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714B01E-AD2D-43EE-9519-E557C14DAC5A}"/>
              </a:ext>
            </a:extLst>
          </p:cNvPr>
          <p:cNvSpPr txBox="1"/>
          <p:nvPr/>
        </p:nvSpPr>
        <p:spPr>
          <a:xfrm>
            <a:off x="10347371" y="416153"/>
            <a:ext cx="1046440" cy="6039401"/>
          </a:xfrm>
          <a:prstGeom prst="rect">
            <a:avLst/>
          </a:prstGeom>
          <a:solidFill>
            <a:schemeClr val="accent4">
              <a:lumMod val="20000"/>
              <a:lumOff val="80000"/>
            </a:schemeClr>
          </a:solidFill>
          <a:ln w="12700">
            <a:solidFill>
              <a:srgbClr val="FF0000"/>
            </a:solidFill>
          </a:ln>
        </p:spPr>
        <p:txBody>
          <a:bodyPr vert="eaVert"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a:t>皆さんが平安時代の女性なら、一晩中待ち続けますか？。</a:t>
            </a:r>
            <a:endParaRPr lang="en-US" altLang="ja-JP" sz="2800" dirty="0"/>
          </a:p>
        </p:txBody>
      </p:sp>
      <p:pic>
        <p:nvPicPr>
          <p:cNvPr id="8" name="図 7">
            <a:extLst>
              <a:ext uri="{FF2B5EF4-FFF2-40B4-BE49-F238E27FC236}">
                <a16:creationId xmlns:a16="http://schemas.microsoft.com/office/drawing/2014/main" id="{969A6EA6-FFEB-48A7-BF26-E1D348097731}"/>
              </a:ext>
            </a:extLst>
          </p:cNvPr>
          <p:cNvPicPr>
            <a:picLocks noChangeAspect="1"/>
          </p:cNvPicPr>
          <p:nvPr/>
        </p:nvPicPr>
        <p:blipFill rotWithShape="1">
          <a:blip r:embed="rId3"/>
          <a:srcRect t="25014"/>
          <a:stretch/>
        </p:blipFill>
        <p:spPr>
          <a:xfrm>
            <a:off x="158425" y="700551"/>
            <a:ext cx="9873414" cy="5552766"/>
          </a:xfrm>
          <a:prstGeom prst="rect">
            <a:avLst/>
          </a:prstGeom>
        </p:spPr>
      </p:pic>
    </p:spTree>
    <p:extLst>
      <p:ext uri="{BB962C8B-B14F-4D97-AF65-F5344CB8AC3E}">
        <p14:creationId xmlns:p14="http://schemas.microsoft.com/office/powerpoint/2010/main" val="219600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グラフィカル ユーザー インターフェイス, アプリケーション, カレンダー&#10;&#10;自動的に生成された説明">
            <a:extLst>
              <a:ext uri="{FF2B5EF4-FFF2-40B4-BE49-F238E27FC236}">
                <a16:creationId xmlns:a16="http://schemas.microsoft.com/office/drawing/2014/main" id="{0CB0117D-8B51-4B81-BED4-B1C118466560}"/>
              </a:ext>
            </a:extLst>
          </p:cNvPr>
          <p:cNvPicPr>
            <a:picLocks noChangeAspect="1"/>
          </p:cNvPicPr>
          <p:nvPr/>
        </p:nvPicPr>
        <p:blipFill rotWithShape="1">
          <a:blip r:embed="rId3"/>
          <a:srcRect l="16625" t="36897" r="41167" b="14968"/>
          <a:stretch/>
        </p:blipFill>
        <p:spPr>
          <a:xfrm>
            <a:off x="2881224" y="1943819"/>
            <a:ext cx="6174136" cy="4693980"/>
          </a:xfrm>
          <a:prstGeom prst="rect">
            <a:avLst/>
          </a:prstGeom>
        </p:spPr>
      </p:pic>
    </p:spTree>
    <p:extLst>
      <p:ext uri="{BB962C8B-B14F-4D97-AF65-F5344CB8AC3E}">
        <p14:creationId xmlns:p14="http://schemas.microsoft.com/office/powerpoint/2010/main" val="177098595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77357</TotalTime>
  <Words>465</Words>
  <Application>Microsoft Office PowerPoint</Application>
  <PresentationFormat>ワイド画面</PresentationFormat>
  <Paragraphs>106</Paragraphs>
  <Slides>11</Slides>
  <Notes>10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11</vt:i4>
      </vt:variant>
    </vt:vector>
  </HeadingPairs>
  <TitlesOfParts>
    <vt:vector size="15" baseType="lpstr">
      <vt:lpstr>Arial</vt:lpstr>
      <vt:lpstr>Calibri</vt:lpstr>
      <vt:lpstr>Calibri Light</vt:lpstr>
      <vt:lpstr>Office テーマ</vt:lpstr>
      <vt:lpstr>おもしろ百人一首授業</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おもしろ百人一首授業</dc:title>
  <dc:creator>kosho@mvd.biglobe.ne.jp</dc:creator>
  <cp:lastModifiedBy>溝口 佳成</cp:lastModifiedBy>
  <cp:revision>178</cp:revision>
  <dcterms:created xsi:type="dcterms:W3CDTF">2018-06-09T11:59:33Z</dcterms:created>
  <dcterms:modified xsi:type="dcterms:W3CDTF">2022-01-06T06:47:52Z</dcterms:modified>
</cp:coreProperties>
</file>